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9"/>
  </p:notesMasterIdLst>
  <p:sldIdLst>
    <p:sldId id="673" r:id="rId3"/>
    <p:sldId id="704" r:id="rId4"/>
    <p:sldId id="680" r:id="rId5"/>
    <p:sldId id="709" r:id="rId6"/>
    <p:sldId id="681" r:id="rId7"/>
    <p:sldId id="695" r:id="rId8"/>
    <p:sldId id="717" r:id="rId9"/>
    <p:sldId id="699" r:id="rId10"/>
    <p:sldId id="710" r:id="rId11"/>
    <p:sldId id="711" r:id="rId12"/>
    <p:sldId id="712" r:id="rId13"/>
    <p:sldId id="713" r:id="rId14"/>
    <p:sldId id="714" r:id="rId15"/>
    <p:sldId id="702" r:id="rId16"/>
    <p:sldId id="694" r:id="rId17"/>
    <p:sldId id="715" r:id="rId18"/>
    <p:sldId id="723" r:id="rId19"/>
    <p:sldId id="719" r:id="rId20"/>
    <p:sldId id="693" r:id="rId21"/>
    <p:sldId id="720" r:id="rId22"/>
    <p:sldId id="721" r:id="rId23"/>
    <p:sldId id="728" r:id="rId24"/>
    <p:sldId id="727" r:id="rId25"/>
    <p:sldId id="726" r:id="rId26"/>
    <p:sldId id="718" r:id="rId27"/>
    <p:sldId id="691" r:id="rId28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30"/>
    </p:embeddedFont>
    <p:embeddedFont>
      <p:font typeface="경기천년제목 Light" panose="02020403020101020101" pitchFamily="18" charset="-127"/>
      <p:regular r:id="rId31"/>
    </p:embeddedFont>
    <p:embeddedFont>
      <p:font typeface="경기천년제목 Medium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Cambria Math" panose="02040503050406030204" pitchFamily="18" charset="0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55555"/>
    <a:srgbClr val="A96148"/>
    <a:srgbClr val="EF9B83"/>
    <a:srgbClr val="AC8161"/>
    <a:srgbClr val="F3DABB"/>
    <a:srgbClr val="FCFBFA"/>
    <a:srgbClr val="1DBCAA"/>
    <a:srgbClr val="4BE3D1"/>
    <a:srgbClr val="F78B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3806" autoAdjust="0"/>
  </p:normalViewPr>
  <p:slideViewPr>
    <p:cSldViewPr snapToGrid="0">
      <p:cViewPr varScale="1">
        <p:scale>
          <a:sx n="48" d="100"/>
          <a:sy n="48" d="100"/>
        </p:scale>
        <p:origin x="67" y="87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Volume = </a:t>
            </a:r>
            <a:r>
              <a:rPr lang="ko-KR" altLang="en-US" dirty="0"/>
              <a:t>일자별로 분실물이 계속 추가</a:t>
            </a:r>
            <a:r>
              <a:rPr lang="en-US" altLang="ko-KR" dirty="0"/>
              <a:t>-</a:t>
            </a:r>
            <a:r>
              <a:rPr lang="ko-KR" altLang="en-US" dirty="0"/>
              <a:t>점점 커지는 용량</a:t>
            </a:r>
            <a:endParaRPr lang="en-US" altLang="ko-KR" dirty="0"/>
          </a:p>
          <a:p>
            <a:r>
              <a:rPr lang="en-US" altLang="ko-KR" dirty="0"/>
              <a:t>Variety = </a:t>
            </a:r>
            <a:r>
              <a:rPr lang="ko-KR" altLang="en-US" dirty="0"/>
              <a:t>블로그에 직접 게시한 이미지</a:t>
            </a:r>
            <a:r>
              <a:rPr lang="en-US" altLang="ko-KR" dirty="0"/>
              <a:t>, </a:t>
            </a:r>
            <a:r>
              <a:rPr lang="ko-KR" altLang="en-US" dirty="0"/>
              <a:t>텍스트 활용</a:t>
            </a:r>
            <a:endParaRPr lang="en-US" altLang="ko-KR" dirty="0"/>
          </a:p>
          <a:p>
            <a:r>
              <a:rPr lang="en-US" altLang="ko-KR" dirty="0"/>
              <a:t>Velocity = </a:t>
            </a:r>
            <a:r>
              <a:rPr lang="ko-KR" altLang="en-US" dirty="0"/>
              <a:t>눈으로 직접 찾는 것 보다 빠른 속도</a:t>
            </a:r>
            <a:endParaRPr lang="en-US" altLang="ko-KR" dirty="0"/>
          </a:p>
          <a:p>
            <a:r>
              <a:rPr lang="en-US" altLang="ko-KR" dirty="0"/>
              <a:t>Value = </a:t>
            </a:r>
            <a:r>
              <a:rPr lang="ko-KR" altLang="en-US" dirty="0"/>
              <a:t>이로 인한 분실물 찾기 효율성 증가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74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32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92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288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처음에는 같은 물건이 하나인 경우만 고려했는데</a:t>
            </a:r>
            <a:r>
              <a:rPr lang="en-US" altLang="ko-KR" dirty="0"/>
              <a:t>, </a:t>
            </a:r>
            <a:r>
              <a:rPr lang="ko-KR" altLang="en-US" dirty="0"/>
              <a:t>생각해보니 같은 물건을 잃어버린 사람이 많을 것이라고 생각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가장 유사성이 높은 결과</a:t>
            </a:r>
            <a:r>
              <a:rPr lang="en-US" altLang="ko-KR" dirty="0"/>
              <a:t>2</a:t>
            </a:r>
            <a:r>
              <a:rPr lang="ko-KR" altLang="en-US" dirty="0"/>
              <a:t>개를 출력하기로 변경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9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211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4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실제로 사용할 경우 많은 사진이 발생할 것이므로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괜찮겠지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992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실제로 사용할 경우 많은 사진이 발생할 것이므로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괜찮겠지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3A4C6C-3E16-4492-B7B2-8D46C6F4A94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16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92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63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31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417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205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9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8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76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74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7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13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평행 사변형 18"/>
          <p:cNvSpPr/>
          <p:nvPr/>
        </p:nvSpPr>
        <p:spPr>
          <a:xfrm rot="16200000" flipH="1">
            <a:off x="1404845" y="1183431"/>
            <a:ext cx="1036405" cy="477682"/>
          </a:xfrm>
          <a:prstGeom prst="parallelogram">
            <a:avLst>
              <a:gd name="adj" fmla="val 28884"/>
            </a:avLst>
          </a:prstGeom>
          <a:solidFill>
            <a:schemeClr val="bg1"/>
          </a:solidFill>
          <a:ln>
            <a:noFill/>
          </a:ln>
          <a:effectLst>
            <a:glow rad="3937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20755670">
            <a:off x="-578791" y="1122461"/>
            <a:ext cx="10872142" cy="2400657"/>
          </a:xfrm>
          <a:prstGeom prst="rect">
            <a:avLst/>
          </a:prstGeom>
          <a:effectLst/>
        </p:spPr>
        <p:txBody>
          <a:bodyPr wrap="square">
            <a:spAutoFit/>
            <a:scene3d>
              <a:camera prst="isometricOffAxis1Top">
                <a:rot lat="19875347" lon="2214302" rev="18091440"/>
              </a:camera>
              <a:lightRig rig="threePt" dir="t"/>
            </a:scene3d>
            <a:sp3d extrusionH="1270000">
              <a:extrusionClr>
                <a:schemeClr val="bg1">
                  <a:lumMod val="75000"/>
                </a:schemeClr>
              </a:extrusionClr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0" b="1" i="1" dirty="0">
                <a:solidFill>
                  <a:schemeClr val="bg1"/>
                </a:solidFill>
                <a:effectLst>
                  <a:outerShdw blurRad="177800" dist="152400" dir="1200000" algn="t" rotWithShape="0">
                    <a:prstClr val="black">
                      <a:alpha val="40000"/>
                    </a:prstClr>
                  </a:outerShdw>
                </a:effectLst>
              </a:rPr>
              <a:t>Lost &amp; Found</a:t>
            </a:r>
          </a:p>
        </p:txBody>
      </p:sp>
      <p:sp>
        <p:nvSpPr>
          <p:cNvPr id="8" name="평행 사변형 7"/>
          <p:cNvSpPr/>
          <p:nvPr/>
        </p:nvSpPr>
        <p:spPr>
          <a:xfrm rot="15222287" flipH="1">
            <a:off x="7999920" y="3801691"/>
            <a:ext cx="991242" cy="492726"/>
          </a:xfrm>
          <a:prstGeom prst="parallelogram">
            <a:avLst>
              <a:gd name="adj" fmla="val 26219"/>
            </a:avLst>
          </a:prstGeom>
          <a:solidFill>
            <a:schemeClr val="bg1"/>
          </a:solidFill>
          <a:ln>
            <a:noFill/>
          </a:ln>
          <a:effectLst>
            <a:glow rad="3937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45428" y="1261005"/>
            <a:ext cx="5659394" cy="7881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555555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이미지 비교를 통한 분실물 찾기 효율성 증가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242995" y="347820"/>
            <a:ext cx="771823" cy="913185"/>
            <a:chOff x="1612221" y="1599094"/>
            <a:chExt cx="1205924" cy="142528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549" b="22172"/>
            <a:stretch/>
          </p:blipFill>
          <p:spPr>
            <a:xfrm>
              <a:off x="1612222" y="1599094"/>
              <a:ext cx="1205923" cy="112762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456" r="50549"/>
            <a:stretch/>
          </p:blipFill>
          <p:spPr>
            <a:xfrm>
              <a:off x="1612221" y="2726723"/>
              <a:ext cx="1205923" cy="297656"/>
            </a:xfrm>
            <a:prstGeom prst="rect">
              <a:avLst/>
            </a:prstGeom>
          </p:spPr>
        </p:pic>
      </p:grpSp>
      <p:sp>
        <p:nvSpPr>
          <p:cNvPr id="12" name="평행 사변형 11"/>
          <p:cNvSpPr/>
          <p:nvPr/>
        </p:nvSpPr>
        <p:spPr>
          <a:xfrm rot="15466682" flipH="1" flipV="1">
            <a:off x="867654" y="1347835"/>
            <a:ext cx="1005727" cy="444956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 rot="15178440" flipH="1" flipV="1">
            <a:off x="8432542" y="3672295"/>
            <a:ext cx="983098" cy="444956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71" y="4056734"/>
            <a:ext cx="1200100" cy="1012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48550" y="5146410"/>
            <a:ext cx="4584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빅데이터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전자공학부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b201800443 Raphael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Partouche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통계학과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2014024036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정재훈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통계학과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2016116298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김류경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통계학과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2016112699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최희진</a:t>
            </a:r>
          </a:p>
        </p:txBody>
      </p:sp>
    </p:spTree>
    <p:extLst>
      <p:ext uri="{BB962C8B-B14F-4D97-AF65-F5344CB8AC3E}">
        <p14:creationId xmlns:p14="http://schemas.microsoft.com/office/powerpoint/2010/main" val="332877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과정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6592" y="766048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분석 알고리즘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E37A2-5A3A-4332-8E81-4D91E68F77F6}"/>
              </a:ext>
            </a:extLst>
          </p:cNvPr>
          <p:cNvSpPr txBox="1"/>
          <p:nvPr/>
        </p:nvSpPr>
        <p:spPr>
          <a:xfrm>
            <a:off x="1199535" y="1399744"/>
            <a:ext cx="1039556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Feature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Matching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[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BFMatcher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(Brute-Force Matcher) ]</a:t>
            </a: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비교해야 할 사진들의 특징점을 각각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SIFT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로 추출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F4936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가장 근접한 단 하나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best match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를 뽑아주는 역할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26C23-9E98-40D7-B5A1-5DE544EA7D46}"/>
              </a:ext>
            </a:extLst>
          </p:cNvPr>
          <p:cNvSpPr txBox="1"/>
          <p:nvPr/>
        </p:nvSpPr>
        <p:spPr>
          <a:xfrm>
            <a:off x="3738913" y="4979333"/>
            <a:ext cx="4714174" cy="47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>
                    <a:lumMod val="7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신뢰할 수 있는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96148">
                    <a:lumMod val="7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특징점인지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>
                    <a:lumMod val="7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판단 불가</a:t>
            </a:r>
          </a:p>
        </p:txBody>
      </p:sp>
    </p:spTree>
    <p:extLst>
      <p:ext uri="{BB962C8B-B14F-4D97-AF65-F5344CB8AC3E}">
        <p14:creationId xmlns:p14="http://schemas.microsoft.com/office/powerpoint/2010/main" val="183959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과정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6592" y="766048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분석 알고리즘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E37A2-5A3A-4332-8E81-4D91E68F77F6}"/>
              </a:ext>
            </a:extLst>
          </p:cNvPr>
          <p:cNvSpPr txBox="1"/>
          <p:nvPr/>
        </p:nvSpPr>
        <p:spPr>
          <a:xfrm>
            <a:off x="1199535" y="1399744"/>
            <a:ext cx="10395565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Feature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Matching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[ KNN-Match ]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best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매치가 아닌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K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개의 매치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를 구한다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. ( K=2 )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각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특징점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별로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best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매치가 다른 매치들에 비해 압도적으로 좋은가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?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선택기준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BADEB5-B91C-446A-8FA4-99460857520E}"/>
              </a:ext>
            </a:extLst>
          </p:cNvPr>
          <p:cNvGrpSpPr/>
          <p:nvPr/>
        </p:nvGrpSpPr>
        <p:grpSpPr>
          <a:xfrm>
            <a:off x="4371704" y="4484050"/>
            <a:ext cx="4051225" cy="575157"/>
            <a:chOff x="1743076" y="4161669"/>
            <a:chExt cx="2200458" cy="575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B156ECD-9B49-440C-B536-E23A35D0AE2D}"/>
                    </a:ext>
                  </a:extLst>
                </p:cNvPr>
                <p:cNvSpPr txBox="1"/>
                <p:nvPr/>
              </p:nvSpPr>
              <p:spPr>
                <a:xfrm>
                  <a:off x="1743076" y="4161669"/>
                  <a:ext cx="1653963" cy="5751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ko-K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𝒅𝒊𝒔𝒕𝒂𝒏𝒄𝒆</m:t>
                            </m:r>
                            <m:r>
                              <a:rPr kumimoji="0" lang="en-US" altLang="ko-K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𝒐𝒇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𝒃𝒆𝒔𝒕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𝒎𝒂𝒕𝒄𝒉</m:t>
                            </m:r>
                          </m:num>
                          <m:den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𝒅𝒊𝒔𝒕𝒂𝒏𝒄𝒆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𝒐𝒇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𝒔𝒆𝒄𝒐𝒏𝒅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𝒎𝒂𝒕𝒄𝒉</m:t>
                            </m:r>
                          </m:den>
                        </m:f>
                      </m:oMath>
                    </m:oMathPara>
                  </a14:m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 UltraLight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93F3121-AC35-44A2-B351-1DEC45650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076" y="4161669"/>
                  <a:ext cx="1653963" cy="5751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51B696-DA7D-4A80-BC82-C817565E5DA9}"/>
                </a:ext>
              </a:extLst>
            </p:cNvPr>
            <p:cNvSpPr txBox="1"/>
            <p:nvPr/>
          </p:nvSpPr>
          <p:spPr>
            <a:xfrm>
              <a:off x="3397040" y="4210559"/>
              <a:ext cx="54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&lt;  0.75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7B309D-128B-449D-A971-2BF61A4BAEA8}"/>
              </a:ext>
            </a:extLst>
          </p:cNvPr>
          <p:cNvSpPr txBox="1"/>
          <p:nvPr/>
        </p:nvSpPr>
        <p:spPr>
          <a:xfrm>
            <a:off x="3738913" y="5458256"/>
            <a:ext cx="4714174" cy="47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>
                    <a:lumMod val="75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신뢰할 수 없는 특징점을 걸러낸다</a:t>
            </a:r>
          </a:p>
        </p:txBody>
      </p:sp>
    </p:spTree>
    <p:extLst>
      <p:ext uri="{BB962C8B-B14F-4D97-AF65-F5344CB8AC3E}">
        <p14:creationId xmlns:p14="http://schemas.microsoft.com/office/powerpoint/2010/main" val="28049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과정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71D7C-20F0-4B5F-A419-ED9ADCD40E15}"/>
              </a:ext>
            </a:extLst>
          </p:cNvPr>
          <p:cNvSpPr txBox="1"/>
          <p:nvPr/>
        </p:nvSpPr>
        <p:spPr>
          <a:xfrm>
            <a:off x="1111045" y="1534447"/>
            <a:ext cx="6420055" cy="2982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블로그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한 사진에 여러 개의 물건이 담겨있는 분실물 목록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사진 및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분실물 센터 명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전화번호가 포함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40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여개의 분실물을 예시로 게시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크롤링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AC5BE6-2A53-4D50-A675-52E7747B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690" y="0"/>
            <a:ext cx="4766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0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과정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218832-5F96-40E9-9684-C149129C024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9" y="4020840"/>
            <a:ext cx="5518663" cy="16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E24A5E-6168-4B31-89F8-E064E1BA09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335" y="4020840"/>
            <a:ext cx="5252428" cy="16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D3163-736E-4808-A846-F1F3AB76DB31}"/>
              </a:ext>
            </a:extLst>
          </p:cNvPr>
          <p:cNvSpPr txBox="1"/>
          <p:nvPr/>
        </p:nvSpPr>
        <p:spPr>
          <a:xfrm>
            <a:off x="1926592" y="766048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분석 알고리즘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B5948-6DC8-4FC7-83B3-6999B041A616}"/>
              </a:ext>
            </a:extLst>
          </p:cNvPr>
          <p:cNvSpPr txBox="1"/>
          <p:nvPr/>
        </p:nvSpPr>
        <p:spPr>
          <a:xfrm>
            <a:off x="1111045" y="1534447"/>
            <a:ext cx="10541718" cy="187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블로그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텍스트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크롤링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분석 최종 목적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분실물 센터의 정보 출력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6A4D2F-1447-4264-B1A6-9880F16AD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014" y="0"/>
            <a:ext cx="7383986" cy="28371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333D2F-DAEE-4D95-AFE0-E2A8AF15A40C}"/>
              </a:ext>
            </a:extLst>
          </p:cNvPr>
          <p:cNvSpPr/>
          <p:nvPr/>
        </p:nvSpPr>
        <p:spPr>
          <a:xfrm>
            <a:off x="6400335" y="457200"/>
            <a:ext cx="5791665" cy="30884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4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과정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82FB1-1523-4658-BD2E-797F3A229FFE}"/>
              </a:ext>
            </a:extLst>
          </p:cNvPr>
          <p:cNvSpPr txBox="1"/>
          <p:nvPr/>
        </p:nvSpPr>
        <p:spPr>
          <a:xfrm>
            <a:off x="1111045" y="1534447"/>
            <a:ext cx="1054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분실물 예시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3CDB9-2430-45E9-9E3F-DB7C1FFDD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12425"/>
            <a:ext cx="6858000" cy="37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24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nstration">
            <a:hlinkClick r:id="" action="ppaction://media"/>
            <a:extLst>
              <a:ext uri="{FF2B5EF4-FFF2-40B4-BE49-F238E27FC236}">
                <a16:creationId xmlns:a16="http://schemas.microsoft.com/office/drawing/2014/main" id="{1C825F65-3364-4544-B63C-47E15E9CF1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968" y="1052052"/>
            <a:ext cx="11582399" cy="56043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EFCC5-97D7-4273-A969-36C0C7BF589A}"/>
              </a:ext>
            </a:extLst>
          </p:cNvPr>
          <p:cNvSpPr txBox="1"/>
          <p:nvPr/>
        </p:nvSpPr>
        <p:spPr>
          <a:xfrm>
            <a:off x="452284" y="412955"/>
            <a:ext cx="6007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같은 물건이 하나만 존재하는 경우</a:t>
            </a:r>
          </a:p>
        </p:txBody>
      </p:sp>
    </p:spTree>
    <p:extLst>
      <p:ext uri="{BB962C8B-B14F-4D97-AF65-F5344CB8AC3E}">
        <p14:creationId xmlns:p14="http://schemas.microsoft.com/office/powerpoint/2010/main" val="385247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5D7383-601B-45A6-A98B-B542798D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2235405"/>
            <a:ext cx="10067925" cy="2095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과정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5DB42-B98D-4B5C-8CCE-5EE872EA30F5}"/>
              </a:ext>
            </a:extLst>
          </p:cNvPr>
          <p:cNvSpPr txBox="1"/>
          <p:nvPr/>
        </p:nvSpPr>
        <p:spPr>
          <a:xfrm>
            <a:off x="1620684" y="1606755"/>
            <a:ext cx="6007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같은 물건이 하나만 존재하는 경우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DE0E23-E4C0-413B-A43C-AAC871388937}"/>
              </a:ext>
            </a:extLst>
          </p:cNvPr>
          <p:cNvSpPr/>
          <p:nvPr/>
        </p:nvSpPr>
        <p:spPr>
          <a:xfrm>
            <a:off x="1106551" y="2657041"/>
            <a:ext cx="2484642" cy="13427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0C6F42-E6B0-4246-A8F4-F4BDDCFC5B95}"/>
              </a:ext>
            </a:extLst>
          </p:cNvPr>
          <p:cNvSpPr/>
          <p:nvPr/>
        </p:nvSpPr>
        <p:spPr>
          <a:xfrm>
            <a:off x="1062037" y="3711727"/>
            <a:ext cx="2484642" cy="13427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C02EB8-49E1-42BE-AE9B-B8A8DDE2E5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1600D8-29E5-4FC5-90AA-C18AD573D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89" y="248693"/>
            <a:ext cx="4524375" cy="6272372"/>
          </a:xfrm>
          <a:prstGeom prst="rect">
            <a:avLst/>
          </a:prstGeom>
          <a:ln>
            <a:solidFill>
              <a:srgbClr val="A96148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82138E-75FF-4174-8F95-EFF1CBED0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44"/>
          <a:stretch/>
        </p:blipFill>
        <p:spPr>
          <a:xfrm>
            <a:off x="985835" y="2115750"/>
            <a:ext cx="3368304" cy="20955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845244-08EE-49B8-B0DA-3BA29FDE73EB}"/>
              </a:ext>
            </a:extLst>
          </p:cNvPr>
          <p:cNvSpPr/>
          <p:nvPr/>
        </p:nvSpPr>
        <p:spPr>
          <a:xfrm>
            <a:off x="1008649" y="2555193"/>
            <a:ext cx="2484642" cy="13427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5B85E5-4C66-4086-8D00-D6598009EB4A}"/>
              </a:ext>
            </a:extLst>
          </p:cNvPr>
          <p:cNvSpPr/>
          <p:nvPr/>
        </p:nvSpPr>
        <p:spPr>
          <a:xfrm>
            <a:off x="983541" y="3584765"/>
            <a:ext cx="2484642" cy="13427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AF49CE-63E6-467A-A026-2D337E855C71}"/>
              </a:ext>
            </a:extLst>
          </p:cNvPr>
          <p:cNvSpPr/>
          <p:nvPr/>
        </p:nvSpPr>
        <p:spPr>
          <a:xfrm>
            <a:off x="6872003" y="566277"/>
            <a:ext cx="756191" cy="18373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9977C5-07E5-4D7D-AED6-5CF442F74B6C}"/>
              </a:ext>
            </a:extLst>
          </p:cNvPr>
          <p:cNvSpPr/>
          <p:nvPr/>
        </p:nvSpPr>
        <p:spPr>
          <a:xfrm>
            <a:off x="6872003" y="6019957"/>
            <a:ext cx="956905" cy="11371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9538A3-D319-4BC3-99B9-C3E4FA99B175}"/>
              </a:ext>
            </a:extLst>
          </p:cNvPr>
          <p:cNvSpPr/>
          <p:nvPr/>
        </p:nvSpPr>
        <p:spPr>
          <a:xfrm>
            <a:off x="6856224" y="6286072"/>
            <a:ext cx="956905" cy="11371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8160F-DF97-4097-89A5-FC1D08695830}"/>
              </a:ext>
            </a:extLst>
          </p:cNvPr>
          <p:cNvSpPr/>
          <p:nvPr/>
        </p:nvSpPr>
        <p:spPr>
          <a:xfrm>
            <a:off x="1008649" y="3250609"/>
            <a:ext cx="734427" cy="13427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81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과정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D6E0C-4A6D-4221-A9FB-628F74CC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0" y="1177290"/>
            <a:ext cx="9155430" cy="52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90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과정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Picture 2" descr="http://postfiles5.naver.net/MjAxODEyMTVfMTA4/MDAxNTQ0ODUzNDY4MjI4.vAiBpX9346nDfwURS4JWUb2dUy5_WFeefCwSFPAQ994g.ueQMqw1vbVTDMX_LohhPn0IWw19k4t3fEAJuRqWdg2wg.JPEG.chjin9707/63CC2474-D070-4A5C-9E83-052ED88888F4.jpeg?type=w966">
            <a:extLst>
              <a:ext uri="{FF2B5EF4-FFF2-40B4-BE49-F238E27FC236}">
                <a16:creationId xmlns:a16="http://schemas.microsoft.com/office/drawing/2014/main" id="{AA79F1D2-AA13-4C72-A2BE-2ADCF2B8A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t="14868" r="6225" b="9187"/>
          <a:stretch/>
        </p:blipFill>
        <p:spPr bwMode="auto">
          <a:xfrm>
            <a:off x="2512031" y="2342508"/>
            <a:ext cx="7167937" cy="382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340F3-A64C-41D1-B535-EB43230B68C5}"/>
              </a:ext>
            </a:extLst>
          </p:cNvPr>
          <p:cNvSpPr txBox="1"/>
          <p:nvPr/>
        </p:nvSpPr>
        <p:spPr>
          <a:xfrm>
            <a:off x="1111045" y="1534447"/>
            <a:ext cx="1054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분실물 예시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3438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nstration2">
            <a:hlinkClick r:id="" action="ppaction://media"/>
            <a:extLst>
              <a:ext uri="{FF2B5EF4-FFF2-40B4-BE49-F238E27FC236}">
                <a16:creationId xmlns:a16="http://schemas.microsoft.com/office/drawing/2014/main" id="{B5DEE771-CF4E-4736-B820-54140605AE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130" y="1081548"/>
            <a:ext cx="11621728" cy="55650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1530BD-F3AB-43A6-8254-7E63ED05BA96}"/>
              </a:ext>
            </a:extLst>
          </p:cNvPr>
          <p:cNvSpPr txBox="1"/>
          <p:nvPr/>
        </p:nvSpPr>
        <p:spPr>
          <a:xfrm>
            <a:off x="452284" y="412955"/>
            <a:ext cx="6007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비슷한 물건이 존재하는 경우</a:t>
            </a:r>
          </a:p>
        </p:txBody>
      </p:sp>
    </p:spTree>
    <p:extLst>
      <p:ext uri="{BB962C8B-B14F-4D97-AF65-F5344CB8AC3E}">
        <p14:creationId xmlns:p14="http://schemas.microsoft.com/office/powerpoint/2010/main" val="12723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5555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697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목차</a:t>
            </a:r>
            <a:endParaRPr lang="en-US" altLang="ko-KR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I. </a:t>
            </a:r>
            <a:r>
              <a:rPr lang="ko-KR" altLang="en-US" sz="3200" b="1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목적</a:t>
            </a:r>
            <a:endParaRPr lang="en-US" altLang="ko-KR" sz="3200" b="1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					</a:t>
            </a:r>
            <a:r>
              <a:rPr lang="en-US" altLang="ko-KR" sz="24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 동기</a:t>
            </a:r>
            <a:endParaRPr lang="en-US" altLang="ko-KR" sz="24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					-</a:t>
            </a:r>
            <a:r>
              <a:rPr lang="ko-KR" altLang="en-US" sz="24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목표</a:t>
            </a:r>
            <a:endParaRPr lang="en-US" altLang="ko-KR" sz="24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indent="-742950" algn="ctr">
              <a:lnSpc>
                <a:spcPct val="150000"/>
              </a:lnSpc>
              <a:buAutoNum type="arabicPeriod"/>
            </a:pPr>
            <a:endParaRPr lang="en-US" altLang="ko-KR" sz="10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II. </a:t>
            </a:r>
            <a:r>
              <a:rPr lang="ko-KR" altLang="en-US" sz="3200" b="1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과정</a:t>
            </a:r>
            <a:endParaRPr lang="en-US" altLang="ko-KR" sz="3200" b="1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					-</a:t>
            </a:r>
            <a:r>
              <a:rPr lang="ko-KR" altLang="en-US" sz="24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알고리즘 설명</a:t>
            </a:r>
            <a:endParaRPr lang="en-US" altLang="ko-KR" sz="24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						-</a:t>
            </a:r>
            <a:r>
              <a:rPr lang="ko-KR" altLang="en-US" sz="24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결과</a:t>
            </a:r>
            <a:endParaRPr lang="en-US" altLang="ko-KR" sz="24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III. </a:t>
            </a:r>
            <a:r>
              <a:rPr lang="ko-KR" altLang="en-US" sz="3200" b="1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기대 효과</a:t>
            </a:r>
            <a:endParaRPr lang="en-US" altLang="ko-KR" sz="3200" b="1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306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EC68F0-5FF2-48B9-BF1D-6D9F9439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05" y="1908801"/>
            <a:ext cx="9315450" cy="43624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05002" y="249735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분석과정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A260F-7077-4BFA-9051-46A6EC5834B5}"/>
              </a:ext>
            </a:extLst>
          </p:cNvPr>
          <p:cNvSpPr txBox="1"/>
          <p:nvPr/>
        </p:nvSpPr>
        <p:spPr>
          <a:xfrm>
            <a:off x="1307805" y="1403498"/>
            <a:ext cx="5305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비슷한 물건이 존재하는 경우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291803-060D-4AEC-B353-7B161A69BF8E}"/>
              </a:ext>
            </a:extLst>
          </p:cNvPr>
          <p:cNvSpPr/>
          <p:nvPr/>
        </p:nvSpPr>
        <p:spPr>
          <a:xfrm>
            <a:off x="1423466" y="4432173"/>
            <a:ext cx="2484642" cy="13427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5FBC9-9D8F-4663-B25F-060CBE06C114}"/>
              </a:ext>
            </a:extLst>
          </p:cNvPr>
          <p:cNvSpPr/>
          <p:nvPr/>
        </p:nvSpPr>
        <p:spPr>
          <a:xfrm>
            <a:off x="1307805" y="5675374"/>
            <a:ext cx="2484642" cy="13427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CDFCE3-FB8E-4466-BB67-47FA09571C5F}"/>
              </a:ext>
            </a:extLst>
          </p:cNvPr>
          <p:cNvSpPr/>
          <p:nvPr/>
        </p:nvSpPr>
        <p:spPr>
          <a:xfrm>
            <a:off x="1307805" y="5351292"/>
            <a:ext cx="783754" cy="6586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819F05-4E02-4519-8371-BB2617AB24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5973C7-D640-4079-B768-84876A426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67" r="43472" b="35880"/>
          <a:stretch/>
        </p:blipFill>
        <p:spPr>
          <a:xfrm>
            <a:off x="1265802" y="1988579"/>
            <a:ext cx="2982895" cy="22181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6CFE84C-E66E-4683-8D64-225657535C3B}"/>
              </a:ext>
            </a:extLst>
          </p:cNvPr>
          <p:cNvGrpSpPr/>
          <p:nvPr/>
        </p:nvGrpSpPr>
        <p:grpSpPr>
          <a:xfrm>
            <a:off x="5861142" y="825025"/>
            <a:ext cx="5608610" cy="5086635"/>
            <a:chOff x="5861142" y="825025"/>
            <a:chExt cx="5608610" cy="508663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0ECB86D-C127-4925-877D-E4593CBF3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900"/>
            <a:stretch/>
          </p:blipFill>
          <p:spPr>
            <a:xfrm>
              <a:off x="5861142" y="825025"/>
              <a:ext cx="5608610" cy="5086635"/>
            </a:xfrm>
            <a:prstGeom prst="rect">
              <a:avLst/>
            </a:prstGeom>
            <a:ln>
              <a:solidFill>
                <a:srgbClr val="AC816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5FC61E-8E70-4701-B609-D86B6707B86A}"/>
                </a:ext>
              </a:extLst>
            </p:cNvPr>
            <p:cNvSpPr/>
            <p:nvPr/>
          </p:nvSpPr>
          <p:spPr>
            <a:xfrm>
              <a:off x="6335365" y="1195822"/>
              <a:ext cx="825723" cy="88448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2B5A9A-7A0F-4A00-B0F0-2B7713C148A6}"/>
                </a:ext>
              </a:extLst>
            </p:cNvPr>
            <p:cNvSpPr/>
            <p:nvPr/>
          </p:nvSpPr>
          <p:spPr>
            <a:xfrm>
              <a:off x="6335362" y="5573730"/>
              <a:ext cx="825723" cy="88448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32C191-CB36-4716-9603-22019E9D0C39}"/>
                </a:ext>
              </a:extLst>
            </p:cNvPr>
            <p:cNvSpPr/>
            <p:nvPr/>
          </p:nvSpPr>
          <p:spPr>
            <a:xfrm>
              <a:off x="6335363" y="5721196"/>
              <a:ext cx="825723" cy="88448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UltraLight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9D0D6A-8D79-4D4D-A801-80D69E9FA388}"/>
              </a:ext>
            </a:extLst>
          </p:cNvPr>
          <p:cNvSpPr/>
          <p:nvPr/>
        </p:nvSpPr>
        <p:spPr>
          <a:xfrm>
            <a:off x="1360444" y="3189434"/>
            <a:ext cx="688938" cy="7601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C55FBD1-FAEE-431E-8CE8-2F19E93A1A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642" r="51824"/>
          <a:stretch/>
        </p:blipFill>
        <p:spPr>
          <a:xfrm>
            <a:off x="1321124" y="4366992"/>
            <a:ext cx="2982895" cy="17075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C03AE2-0AFA-4752-BDFF-A7720F342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142" y="810483"/>
            <a:ext cx="5608610" cy="5115718"/>
          </a:xfrm>
          <a:prstGeom prst="rect">
            <a:avLst/>
          </a:prstGeom>
          <a:ln>
            <a:solidFill>
              <a:srgbClr val="AC816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70D7D0-F2C5-470F-992C-FAB715203A9F}"/>
              </a:ext>
            </a:extLst>
          </p:cNvPr>
          <p:cNvSpPr/>
          <p:nvPr/>
        </p:nvSpPr>
        <p:spPr>
          <a:xfrm>
            <a:off x="6335362" y="1061713"/>
            <a:ext cx="688938" cy="8844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78A0A3-263C-43BE-B05F-F0E01742FF1F}"/>
              </a:ext>
            </a:extLst>
          </p:cNvPr>
          <p:cNvSpPr/>
          <p:nvPr/>
        </p:nvSpPr>
        <p:spPr>
          <a:xfrm>
            <a:off x="6275571" y="5599946"/>
            <a:ext cx="825723" cy="1212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A73DD9-C614-4672-8D69-F771DFAE1C9B}"/>
              </a:ext>
            </a:extLst>
          </p:cNvPr>
          <p:cNvSpPr/>
          <p:nvPr/>
        </p:nvSpPr>
        <p:spPr>
          <a:xfrm>
            <a:off x="6266969" y="5774009"/>
            <a:ext cx="825723" cy="1212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4571BA-EBA9-454E-902F-2D01AD18916D}"/>
              </a:ext>
            </a:extLst>
          </p:cNvPr>
          <p:cNvSpPr/>
          <p:nvPr/>
        </p:nvSpPr>
        <p:spPr>
          <a:xfrm>
            <a:off x="1423466" y="5220753"/>
            <a:ext cx="688938" cy="7601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91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21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과정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BD89D-C148-4B23-AF21-2CE0D39C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82" y="1518395"/>
            <a:ext cx="10623480" cy="4845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5D33B5-FEAB-47F2-88B3-564CFB68F8DE}"/>
              </a:ext>
            </a:extLst>
          </p:cNvPr>
          <p:cNvSpPr txBox="1"/>
          <p:nvPr/>
        </p:nvSpPr>
        <p:spPr>
          <a:xfrm>
            <a:off x="7538484" y="5777591"/>
            <a:ext cx="299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유사도가 가장 높은 사진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441E9-D2D8-486A-A8BC-8B2CFCDC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83" y="1518395"/>
            <a:ext cx="10623479" cy="48600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E7B5B-76FD-49C2-A927-A679A51DA160}"/>
              </a:ext>
            </a:extLst>
          </p:cNvPr>
          <p:cNvSpPr txBox="1"/>
          <p:nvPr/>
        </p:nvSpPr>
        <p:spPr>
          <a:xfrm>
            <a:off x="7538484" y="5377481"/>
            <a:ext cx="299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두번째로 유사도가 높은 사진</a:t>
            </a:r>
          </a:p>
        </p:txBody>
      </p:sp>
    </p:spTree>
    <p:extLst>
      <p:ext uri="{BB962C8B-B14F-4D97-AF65-F5344CB8AC3E}">
        <p14:creationId xmlns:p14="http://schemas.microsoft.com/office/powerpoint/2010/main" val="275540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120714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555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14" y="0"/>
            <a:ext cx="6071286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20714" y="0"/>
            <a:ext cx="6071286" cy="6858000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A508CA-A9E1-45CA-868D-0EB1583A5D56}"/>
              </a:ext>
            </a:extLst>
          </p:cNvPr>
          <p:cNvSpPr/>
          <p:nvPr/>
        </p:nvSpPr>
        <p:spPr>
          <a:xfrm>
            <a:off x="1170837" y="2521059"/>
            <a:ext cx="3779039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III. </a:t>
            </a:r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기대 효과</a:t>
            </a:r>
            <a:endParaRPr lang="ko-KR" altLang="en-US" sz="4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95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기대 효과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pic>
        <p:nvPicPr>
          <p:cNvPr id="5" name="그래픽 4" descr="돋보기">
            <a:extLst>
              <a:ext uri="{FF2B5EF4-FFF2-40B4-BE49-F238E27FC236}">
                <a16:creationId xmlns:a16="http://schemas.microsoft.com/office/drawing/2014/main" id="{4011A213-3BFB-4FC2-A535-EA18F8168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1730" y="2397211"/>
            <a:ext cx="1558313" cy="1359243"/>
          </a:xfrm>
          <a:prstGeom prst="rect">
            <a:avLst/>
          </a:prstGeom>
        </p:spPr>
      </p:pic>
      <p:pic>
        <p:nvPicPr>
          <p:cNvPr id="7" name="그래픽 6" descr="수신기">
            <a:extLst>
              <a:ext uri="{FF2B5EF4-FFF2-40B4-BE49-F238E27FC236}">
                <a16:creationId xmlns:a16="http://schemas.microsoft.com/office/drawing/2014/main" id="{998E5F3D-C462-4A9C-9664-50598F09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5869" y="2514600"/>
            <a:ext cx="1200681" cy="1241854"/>
          </a:xfrm>
          <a:prstGeom prst="rect">
            <a:avLst/>
          </a:prstGeom>
        </p:spPr>
      </p:pic>
      <p:pic>
        <p:nvPicPr>
          <p:cNvPr id="10" name="그래픽 9" descr="길안내">
            <a:extLst>
              <a:ext uri="{FF2B5EF4-FFF2-40B4-BE49-F238E27FC236}">
                <a16:creationId xmlns:a16="http://schemas.microsoft.com/office/drawing/2014/main" id="{EDB6366E-AB2A-4225-94EB-00029DCA0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4086" y="2397211"/>
            <a:ext cx="1499287" cy="1359243"/>
          </a:xfrm>
          <a:prstGeom prst="rect">
            <a:avLst/>
          </a:prstGeom>
        </p:spPr>
      </p:pic>
      <p:pic>
        <p:nvPicPr>
          <p:cNvPr id="12" name="그래픽 11" descr="머리와 톱니바퀴">
            <a:extLst>
              <a:ext uri="{FF2B5EF4-FFF2-40B4-BE49-F238E27FC236}">
                <a16:creationId xmlns:a16="http://schemas.microsoft.com/office/drawing/2014/main" id="{AE575AB6-743A-4999-B9C7-B8B96270C5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63081" y="2007972"/>
            <a:ext cx="3956203" cy="258256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C0EBC12-948C-468A-820A-83F1A7BE1723}"/>
              </a:ext>
            </a:extLst>
          </p:cNvPr>
          <p:cNvSpPr/>
          <p:nvPr/>
        </p:nvSpPr>
        <p:spPr>
          <a:xfrm>
            <a:off x="4563081" y="3095367"/>
            <a:ext cx="914400" cy="4077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7C28B73-E01E-4262-81B9-AF13E7E3E60D}"/>
              </a:ext>
            </a:extLst>
          </p:cNvPr>
          <p:cNvSpPr/>
          <p:nvPr/>
        </p:nvSpPr>
        <p:spPr>
          <a:xfrm>
            <a:off x="7183394" y="3095367"/>
            <a:ext cx="914400" cy="4077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pic>
        <p:nvPicPr>
          <p:cNvPr id="19" name="그래픽 18" descr="엄지 올리기">
            <a:extLst>
              <a:ext uri="{FF2B5EF4-FFF2-40B4-BE49-F238E27FC236}">
                <a16:creationId xmlns:a16="http://schemas.microsoft.com/office/drawing/2014/main" id="{76805995-8173-43D6-95F6-E3F691AC1D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11546" y="5220728"/>
            <a:ext cx="914400" cy="914400"/>
          </a:xfrm>
          <a:prstGeom prst="rect">
            <a:avLst/>
          </a:prstGeom>
        </p:spPr>
      </p:pic>
      <p:pic>
        <p:nvPicPr>
          <p:cNvPr id="20" name="그래픽 19" descr="엄지 올리기">
            <a:extLst>
              <a:ext uri="{FF2B5EF4-FFF2-40B4-BE49-F238E27FC236}">
                <a16:creationId xmlns:a16="http://schemas.microsoft.com/office/drawing/2014/main" id="{EB0E1804-4E3F-48CE-9427-9C7A7D5815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0097" y="5220728"/>
            <a:ext cx="914400" cy="914400"/>
          </a:xfrm>
          <a:prstGeom prst="rect">
            <a:avLst/>
          </a:prstGeom>
        </p:spPr>
      </p:pic>
      <p:pic>
        <p:nvPicPr>
          <p:cNvPr id="21" name="그래픽 20" descr="엄지 올리기">
            <a:extLst>
              <a:ext uri="{FF2B5EF4-FFF2-40B4-BE49-F238E27FC236}">
                <a16:creationId xmlns:a16="http://schemas.microsoft.com/office/drawing/2014/main" id="{F72135B0-F040-40D3-8F2B-A654CFA60B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5946" y="5220728"/>
            <a:ext cx="914400" cy="914400"/>
          </a:xfrm>
          <a:prstGeom prst="rect">
            <a:avLst/>
          </a:prstGeom>
        </p:spPr>
      </p:pic>
      <p:pic>
        <p:nvPicPr>
          <p:cNvPr id="22" name="그래픽 21" descr="엄지 올리기">
            <a:extLst>
              <a:ext uri="{FF2B5EF4-FFF2-40B4-BE49-F238E27FC236}">
                <a16:creationId xmlns:a16="http://schemas.microsoft.com/office/drawing/2014/main" id="{59049FBB-F493-4BE5-8031-2AD248AD6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29009" y="5255737"/>
            <a:ext cx="914400" cy="914400"/>
          </a:xfrm>
          <a:prstGeom prst="rect">
            <a:avLst/>
          </a:prstGeom>
        </p:spPr>
      </p:pic>
      <p:pic>
        <p:nvPicPr>
          <p:cNvPr id="23" name="그래픽 22" descr="엄지 올리기">
            <a:extLst>
              <a:ext uri="{FF2B5EF4-FFF2-40B4-BE49-F238E27FC236}">
                <a16:creationId xmlns:a16="http://schemas.microsoft.com/office/drawing/2014/main" id="{AEB299ED-B6A4-4F72-9646-1FAA903283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10458" y="5220728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6E5C9D-FE17-4A4F-A62B-A7A268B947B4}"/>
              </a:ext>
            </a:extLst>
          </p:cNvPr>
          <p:cNvSpPr txBox="1"/>
          <p:nvPr/>
        </p:nvSpPr>
        <p:spPr>
          <a:xfrm>
            <a:off x="3783924" y="5482104"/>
            <a:ext cx="155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효율성 증가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1C127F-9F50-4DF9-B790-CFAFEFA6118F}"/>
              </a:ext>
            </a:extLst>
          </p:cNvPr>
          <p:cNvSpPr txBox="1"/>
          <p:nvPr/>
        </p:nvSpPr>
        <p:spPr>
          <a:xfrm>
            <a:off x="2754817" y="4261790"/>
            <a:ext cx="155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검색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3DB573-418B-4CB6-91B6-FBEF81073363}"/>
              </a:ext>
            </a:extLst>
          </p:cNvPr>
          <p:cNvSpPr txBox="1"/>
          <p:nvPr/>
        </p:nvSpPr>
        <p:spPr>
          <a:xfrm>
            <a:off x="6030097" y="4331391"/>
            <a:ext cx="155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클릭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4A90D3-6927-458E-B669-78BE9ED32EF4}"/>
              </a:ext>
            </a:extLst>
          </p:cNvPr>
          <p:cNvSpPr txBox="1"/>
          <p:nvPr/>
        </p:nvSpPr>
        <p:spPr>
          <a:xfrm>
            <a:off x="8557115" y="4331391"/>
            <a:ext cx="155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전화</a:t>
            </a:r>
          </a:p>
        </p:txBody>
      </p:sp>
    </p:spTree>
    <p:extLst>
      <p:ext uri="{BB962C8B-B14F-4D97-AF65-F5344CB8AC3E}">
        <p14:creationId xmlns:p14="http://schemas.microsoft.com/office/powerpoint/2010/main" val="385512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4" grpId="0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2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한계점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62E5E0BD-6904-4D94-BC31-24FE2B1616F5}"/>
              </a:ext>
            </a:extLst>
          </p:cNvPr>
          <p:cNvSpPr/>
          <p:nvPr/>
        </p:nvSpPr>
        <p:spPr>
          <a:xfrm>
            <a:off x="6270691" y="2586875"/>
            <a:ext cx="723514" cy="584775"/>
          </a:xfrm>
          <a:prstGeom prst="downArrow">
            <a:avLst>
              <a:gd name="adj1" fmla="val 44872"/>
              <a:gd name="adj2" fmla="val 4073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pic>
        <p:nvPicPr>
          <p:cNvPr id="5" name="그래픽 4" descr="열린 폴더">
            <a:extLst>
              <a:ext uri="{FF2B5EF4-FFF2-40B4-BE49-F238E27FC236}">
                <a16:creationId xmlns:a16="http://schemas.microsoft.com/office/drawing/2014/main" id="{49460980-E43E-4AD8-B225-755770C7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844" y="2880359"/>
            <a:ext cx="1333502" cy="1280160"/>
          </a:xfrm>
          <a:prstGeom prst="rect">
            <a:avLst/>
          </a:prstGeom>
        </p:spPr>
      </p:pic>
      <p:pic>
        <p:nvPicPr>
          <p:cNvPr id="7" name="그래픽 6" descr="교사">
            <a:extLst>
              <a:ext uri="{FF2B5EF4-FFF2-40B4-BE49-F238E27FC236}">
                <a16:creationId xmlns:a16="http://schemas.microsoft.com/office/drawing/2014/main" id="{B2CD7DA1-58C1-4A63-BBD3-BA715BAEF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2249" y="2586875"/>
            <a:ext cx="1719720" cy="1694584"/>
          </a:xfrm>
          <a:prstGeom prst="rect">
            <a:avLst/>
          </a:prstGeom>
        </p:spPr>
      </p:pic>
      <p:pic>
        <p:nvPicPr>
          <p:cNvPr id="6" name="그래픽 5" descr="필터">
            <a:extLst>
              <a:ext uri="{FF2B5EF4-FFF2-40B4-BE49-F238E27FC236}">
                <a16:creationId xmlns:a16="http://schemas.microsoft.com/office/drawing/2014/main" id="{D86C2828-5FC6-4A43-AC53-B6EF920B1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4544" y="2669830"/>
            <a:ext cx="1508384" cy="1490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2EF44-39CE-42C0-81D3-4B9B847E7EF6}"/>
              </a:ext>
            </a:extLst>
          </p:cNvPr>
          <p:cNvSpPr txBox="1"/>
          <p:nvPr/>
        </p:nvSpPr>
        <p:spPr>
          <a:xfrm>
            <a:off x="2151506" y="4594860"/>
            <a:ext cx="139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날짜필터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1A3B4-2171-41C2-AD16-C0227B7DB317}"/>
              </a:ext>
            </a:extLst>
          </p:cNvPr>
          <p:cNvSpPr txBox="1"/>
          <p:nvPr/>
        </p:nvSpPr>
        <p:spPr>
          <a:xfrm>
            <a:off x="5190364" y="4594860"/>
            <a:ext cx="1587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사진의 부족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A96148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9EA43-CBE2-43F1-8414-9903779F15FE}"/>
              </a:ext>
            </a:extLst>
          </p:cNvPr>
          <p:cNvSpPr txBox="1"/>
          <p:nvPr/>
        </p:nvSpPr>
        <p:spPr>
          <a:xfrm>
            <a:off x="8428296" y="4594859"/>
            <a:ext cx="1824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관리자의 노력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A96148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86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참고문헌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32D57-CC3F-48AC-A665-7FE152C650E7}"/>
              </a:ext>
            </a:extLst>
          </p:cNvPr>
          <p:cNvSpPr txBox="1"/>
          <p:nvPr/>
        </p:nvSpPr>
        <p:spPr>
          <a:xfrm>
            <a:off x="1148316" y="2136338"/>
            <a:ext cx="10302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Distinctive Image Features from Scale-Invariant </a:t>
            </a:r>
            <a:r>
              <a:rPr lang="en-US" altLang="ko-KR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Keypoints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</a:p>
          <a:p>
            <a:pPr fontAlgn="base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David G. Lowe, Computer Science Department University of British Columbia Vancouver, B.C., Canada</a:t>
            </a:r>
          </a:p>
          <a:p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TTIC.uchicago.edu, Toyota Technological Institute at Chicago</a:t>
            </a:r>
          </a:p>
          <a:p>
            <a:pPr fontAlgn="base"/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r>
              <a:rPr lang="en-US" altLang="ko-KR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SIFT </a:t>
            </a:r>
            <a:r>
              <a:rPr lang="ko-KR" altLang="en-US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알고리즘에 대한 설명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fontAlgn="base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https://opencv-python-tutroals.readthedocs.io/en/latest/py_tutorials/py_feature2d/py_matcher/py_matcher.html</a:t>
            </a:r>
          </a:p>
          <a:p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60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5555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06480" y="2521059"/>
            <a:ext cx="3779039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감사합니다 </a:t>
            </a:r>
            <a:r>
              <a:rPr lang="en-US" altLang="ko-KR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4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27" y="1508459"/>
            <a:ext cx="1200100" cy="10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120714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555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6078" y="2512821"/>
            <a:ext cx="465331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I. </a:t>
            </a:r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목적</a:t>
            </a:r>
            <a:endParaRPr lang="ko-KR" altLang="en-US" sz="4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14" y="0"/>
            <a:ext cx="6071286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20714" y="0"/>
            <a:ext cx="6071286" cy="6858000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95E653-C2DC-4191-8B9F-B558E6F75DCD}"/>
              </a:ext>
            </a:extLst>
          </p:cNvPr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목적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117059-CCE8-45C1-8FA2-14D8E405D32E}"/>
              </a:ext>
            </a:extLst>
          </p:cNvPr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9515F-2506-4FA9-BE96-78F5878E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750"/>
            <a:ext cx="12192000" cy="3345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352F03-3E61-4268-A7DB-6C81FD25C0B4}"/>
              </a:ext>
            </a:extLst>
          </p:cNvPr>
          <p:cNvSpPr txBox="1"/>
          <p:nvPr/>
        </p:nvSpPr>
        <p:spPr>
          <a:xfrm>
            <a:off x="914400" y="4824605"/>
            <a:ext cx="9720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경찰청 유실물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통합포털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LOST112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습득물 검색에 종류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습득물명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분실자 이름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습득기간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습득지역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습득장소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-&gt;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사진으로 검색하는 방법은 아직 구현되지 않았음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130394-F271-4692-9F26-5194991EA05F}"/>
              </a:ext>
            </a:extLst>
          </p:cNvPr>
          <p:cNvSpPr/>
          <p:nvPr/>
        </p:nvSpPr>
        <p:spPr>
          <a:xfrm>
            <a:off x="3230217" y="3568148"/>
            <a:ext cx="5565913" cy="924339"/>
          </a:xfrm>
          <a:prstGeom prst="rect">
            <a:avLst/>
          </a:prstGeom>
          <a:noFill/>
          <a:ln w="38100">
            <a:solidFill>
              <a:srgbClr val="AC8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5B6F4-C21E-4CEE-A497-6D605E6A9C22}"/>
              </a:ext>
            </a:extLst>
          </p:cNvPr>
          <p:cNvSpPr txBox="1"/>
          <p:nvPr/>
        </p:nvSpPr>
        <p:spPr>
          <a:xfrm>
            <a:off x="1926592" y="766048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주제선정 동기</a:t>
            </a:r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21696008-4E12-4846-90D9-759896A10D31}"/>
              </a:ext>
            </a:extLst>
          </p:cNvPr>
          <p:cNvSpPr/>
          <p:nvPr/>
        </p:nvSpPr>
        <p:spPr>
          <a:xfrm>
            <a:off x="2938410" y="5270643"/>
            <a:ext cx="6770670" cy="308224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2D8AF2-6997-4E11-80E6-6037BE2EF587}"/>
              </a:ext>
            </a:extLst>
          </p:cNvPr>
          <p:cNvCxnSpPr>
            <a:stCxn id="5" idx="2"/>
          </p:cNvCxnSpPr>
          <p:nvPr/>
        </p:nvCxnSpPr>
        <p:spPr>
          <a:xfrm>
            <a:off x="6013174" y="4492487"/>
            <a:ext cx="562287" cy="70623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05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C63420-6D3D-43AC-8B6F-FA789769F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1585210" y="1484670"/>
            <a:ext cx="3350584" cy="49013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C50E7E-D94C-4200-BE1C-BD91C0710639}"/>
              </a:ext>
            </a:extLst>
          </p:cNvPr>
          <p:cNvSpPr/>
          <p:nvPr/>
        </p:nvSpPr>
        <p:spPr>
          <a:xfrm>
            <a:off x="1743076" y="1752599"/>
            <a:ext cx="2371724" cy="923925"/>
          </a:xfrm>
          <a:prstGeom prst="rect">
            <a:avLst/>
          </a:prstGeom>
          <a:noFill/>
          <a:ln w="38100">
            <a:solidFill>
              <a:srgbClr val="AC8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14B42E-7DDE-49A5-BF65-68B1745118BC}"/>
              </a:ext>
            </a:extLst>
          </p:cNvPr>
          <p:cNvSpPr/>
          <p:nvPr/>
        </p:nvSpPr>
        <p:spPr>
          <a:xfrm>
            <a:off x="2208725" y="3326685"/>
            <a:ext cx="1822501" cy="10231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A2F886-35AA-4583-87EB-27829693E5E9}"/>
              </a:ext>
            </a:extLst>
          </p:cNvPr>
          <p:cNvSpPr/>
          <p:nvPr/>
        </p:nvSpPr>
        <p:spPr>
          <a:xfrm>
            <a:off x="2208725" y="4480130"/>
            <a:ext cx="1822501" cy="19019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50B08B-69C5-479C-B606-1EBE715988A4}"/>
              </a:ext>
            </a:extLst>
          </p:cNvPr>
          <p:cNvSpPr/>
          <p:nvPr/>
        </p:nvSpPr>
        <p:spPr>
          <a:xfrm>
            <a:off x="2184142" y="5443846"/>
            <a:ext cx="1345640" cy="19019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F3D6F-B02D-4170-9786-D83DED713D03}"/>
              </a:ext>
            </a:extLst>
          </p:cNvPr>
          <p:cNvSpPr txBox="1"/>
          <p:nvPr/>
        </p:nvSpPr>
        <p:spPr>
          <a:xfrm>
            <a:off x="6458029" y="2676524"/>
            <a:ext cx="5803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대부분 습득물의 사진을 요구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불분명한 사진이 다수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습득물명이 동일한 경우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=&gt; 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일일이 확인해야하는 불편함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2EF6-3E14-4E84-ABAA-ABFDBD50ACE2}"/>
              </a:ext>
            </a:extLst>
          </p:cNvPr>
          <p:cNvSpPr txBox="1"/>
          <p:nvPr/>
        </p:nvSpPr>
        <p:spPr>
          <a:xfrm>
            <a:off x="1926592" y="766048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주제선정 동기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7A5BB-BA2A-4134-A15E-EA1778A5C879}"/>
              </a:ext>
            </a:extLst>
          </p:cNvPr>
          <p:cNvSpPr txBox="1"/>
          <p:nvPr/>
        </p:nvSpPr>
        <p:spPr>
          <a:xfrm>
            <a:off x="5534726" y="5172374"/>
            <a:ext cx="6370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사진으로 분실물을 찾을 수 있다면 효율적이지 않을까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?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CCA194-70D2-4357-AD29-F9CB86E0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6" y="1252931"/>
            <a:ext cx="5030899" cy="4479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E14C82-2766-4DB7-8FBF-799992E5B5B4}"/>
              </a:ext>
            </a:extLst>
          </p:cNvPr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목적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3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117059-CCE8-45C1-8FA2-14D8E405D32E}"/>
              </a:ext>
            </a:extLst>
          </p:cNvPr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2453F-81F9-4EAF-9876-65309E22FC12}"/>
              </a:ext>
            </a:extLst>
          </p:cNvPr>
          <p:cNvSpPr txBox="1"/>
          <p:nvPr/>
        </p:nvSpPr>
        <p:spPr>
          <a:xfrm>
            <a:off x="1111045" y="2213304"/>
            <a:ext cx="9429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Feature Matching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이용한 이미지 </a:t>
            </a:r>
            <a:r>
              <a:rPr lang="ko-KR" altLang="en-US" sz="2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특징점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비교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내가 잃어버린 물건과 유사도 높은 순으로 상위 </a:t>
            </a:r>
            <a:r>
              <a:rPr lang="en-US" altLang="ko-KR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개의 사진의 정보 출력</a:t>
            </a: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FC899-B1F9-4625-B717-35AB61C9F2A1}"/>
              </a:ext>
            </a:extLst>
          </p:cNvPr>
          <p:cNvSpPr txBox="1"/>
          <p:nvPr/>
        </p:nvSpPr>
        <p:spPr>
          <a:xfrm>
            <a:off x="1199535" y="1399744"/>
            <a:ext cx="2380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C7F6325-0476-4DBC-8BFC-FAC3996CEC56}"/>
              </a:ext>
            </a:extLst>
          </p:cNvPr>
          <p:cNvSpPr/>
          <p:nvPr/>
        </p:nvSpPr>
        <p:spPr>
          <a:xfrm>
            <a:off x="8578921" y="2950513"/>
            <a:ext cx="616697" cy="464574"/>
          </a:xfrm>
          <a:prstGeom prst="ellipse">
            <a:avLst/>
          </a:prstGeom>
          <a:noFill/>
          <a:ln w="38100">
            <a:solidFill>
              <a:srgbClr val="AC8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A3FFAF-4FC8-4622-A816-C1DF4231B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413" y="3763296"/>
            <a:ext cx="4842385" cy="22944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815490-727F-4460-B13D-080755E8BBCD}"/>
              </a:ext>
            </a:extLst>
          </p:cNvPr>
          <p:cNvSpPr/>
          <p:nvPr/>
        </p:nvSpPr>
        <p:spPr>
          <a:xfrm>
            <a:off x="7433188" y="5289484"/>
            <a:ext cx="1229032" cy="397920"/>
          </a:xfrm>
          <a:prstGeom prst="rect">
            <a:avLst/>
          </a:prstGeom>
          <a:noFill/>
          <a:ln w="28575">
            <a:solidFill>
              <a:srgbClr val="AC8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7E558F-5097-40B2-BD9B-77A6F90BE73F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8047704" y="3415087"/>
            <a:ext cx="839566" cy="187439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4C2FF9-29D9-48B0-B2D2-BE96B108FDBF}"/>
              </a:ext>
            </a:extLst>
          </p:cNvPr>
          <p:cNvSpPr txBox="1"/>
          <p:nvPr/>
        </p:nvSpPr>
        <p:spPr>
          <a:xfrm>
            <a:off x="2979174" y="5423138"/>
            <a:ext cx="391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Place :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대구 달서구 분실물 센터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Phone number : 010-2222-2222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74129-DB4D-4C87-8D36-FB2A89F7A310}"/>
              </a:ext>
            </a:extLst>
          </p:cNvPr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목적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E117059-CCE8-45C1-8FA2-14D8E405D32E}"/>
              </a:ext>
            </a:extLst>
          </p:cNvPr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74129-DB4D-4C87-8D36-FB2A89F7A310}"/>
              </a:ext>
            </a:extLst>
          </p:cNvPr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목적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398E12-3E4D-4E13-BCF1-C4509C42BD64}"/>
              </a:ext>
            </a:extLst>
          </p:cNvPr>
          <p:cNvGrpSpPr/>
          <p:nvPr/>
        </p:nvGrpSpPr>
        <p:grpSpPr>
          <a:xfrm>
            <a:off x="1567543" y="1796144"/>
            <a:ext cx="1985548" cy="2155370"/>
            <a:chOff x="1567543" y="1796144"/>
            <a:chExt cx="1985548" cy="2155370"/>
          </a:xfrm>
          <a:solidFill>
            <a:srgbClr val="EF9B83"/>
          </a:solidFill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22BF01E-4FA4-493B-AB03-F4E3ADBF5ABE}"/>
                </a:ext>
              </a:extLst>
            </p:cNvPr>
            <p:cNvGrpSpPr/>
            <p:nvPr/>
          </p:nvGrpSpPr>
          <p:grpSpPr>
            <a:xfrm>
              <a:off x="1567543" y="1796144"/>
              <a:ext cx="1985548" cy="2155370"/>
              <a:chOff x="2017573" y="1278763"/>
              <a:chExt cx="1310630" cy="1506471"/>
            </a:xfrm>
            <a:grpFill/>
          </p:grpSpPr>
          <p:sp>
            <p:nvSpPr>
              <p:cNvPr id="16" name="육각형 15">
                <a:extLst>
                  <a:ext uri="{FF2B5EF4-FFF2-40B4-BE49-F238E27FC236}">
                    <a16:creationId xmlns:a16="http://schemas.microsoft.com/office/drawing/2014/main" id="{F6755439-AAA8-4FB5-8DCD-DD35A3CF7E94}"/>
                  </a:ext>
                </a:extLst>
              </p:cNvPr>
              <p:cNvSpPr/>
              <p:nvPr/>
            </p:nvSpPr>
            <p:spPr>
              <a:xfrm rot="5400000">
                <a:off x="1919652" y="1376684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육각형 4">
                <a:extLst>
                  <a:ext uri="{FF2B5EF4-FFF2-40B4-BE49-F238E27FC236}">
                    <a16:creationId xmlns:a16="http://schemas.microsoft.com/office/drawing/2014/main" id="{1CDD0407-9DDA-46E4-B896-9672FE89B47A}"/>
                  </a:ext>
                </a:extLst>
              </p:cNvPr>
              <p:cNvSpPr txBox="1"/>
              <p:nvPr/>
            </p:nvSpPr>
            <p:spPr>
              <a:xfrm>
                <a:off x="2221812" y="1513522"/>
                <a:ext cx="902150" cy="103695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459A43-DBB8-41BF-9617-B39756009D14}"/>
                </a:ext>
              </a:extLst>
            </p:cNvPr>
            <p:cNvSpPr txBox="1"/>
            <p:nvPr/>
          </p:nvSpPr>
          <p:spPr>
            <a:xfrm>
              <a:off x="1703333" y="2550664"/>
              <a:ext cx="1713964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Volume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A252DF-2F8F-4B14-BF49-53A3F8E282FB}"/>
              </a:ext>
            </a:extLst>
          </p:cNvPr>
          <p:cNvGrpSpPr/>
          <p:nvPr/>
        </p:nvGrpSpPr>
        <p:grpSpPr>
          <a:xfrm>
            <a:off x="4110452" y="1796144"/>
            <a:ext cx="1985548" cy="2155370"/>
            <a:chOff x="1567543" y="1796144"/>
            <a:chExt cx="1985548" cy="2155370"/>
          </a:xfrm>
          <a:solidFill>
            <a:srgbClr val="EF9B83"/>
          </a:solidFill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3140E64-5ADA-475E-8CDA-07E9613B0D8E}"/>
                </a:ext>
              </a:extLst>
            </p:cNvPr>
            <p:cNvGrpSpPr/>
            <p:nvPr/>
          </p:nvGrpSpPr>
          <p:grpSpPr>
            <a:xfrm>
              <a:off x="1567543" y="1796144"/>
              <a:ext cx="1985548" cy="2155370"/>
              <a:chOff x="2017573" y="1278763"/>
              <a:chExt cx="1310630" cy="1506471"/>
            </a:xfrm>
            <a:grpFill/>
          </p:grpSpPr>
          <p:sp>
            <p:nvSpPr>
              <p:cNvPr id="30" name="육각형 29">
                <a:extLst>
                  <a:ext uri="{FF2B5EF4-FFF2-40B4-BE49-F238E27FC236}">
                    <a16:creationId xmlns:a16="http://schemas.microsoft.com/office/drawing/2014/main" id="{E34F1316-2BC4-4E08-BA80-1B1DA0D46016}"/>
                  </a:ext>
                </a:extLst>
              </p:cNvPr>
              <p:cNvSpPr/>
              <p:nvPr/>
            </p:nvSpPr>
            <p:spPr>
              <a:xfrm rot="5400000">
                <a:off x="1919652" y="1376684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육각형 4">
                <a:extLst>
                  <a:ext uri="{FF2B5EF4-FFF2-40B4-BE49-F238E27FC236}">
                    <a16:creationId xmlns:a16="http://schemas.microsoft.com/office/drawing/2014/main" id="{1AEA705A-B434-4BD2-8230-8D72FBC92DE3}"/>
                  </a:ext>
                </a:extLst>
              </p:cNvPr>
              <p:cNvSpPr txBox="1"/>
              <p:nvPr/>
            </p:nvSpPr>
            <p:spPr>
              <a:xfrm>
                <a:off x="2221812" y="1513522"/>
                <a:ext cx="902150" cy="103695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21B269-A90A-4195-93F5-02DCB14225AB}"/>
                </a:ext>
              </a:extLst>
            </p:cNvPr>
            <p:cNvSpPr txBox="1"/>
            <p:nvPr/>
          </p:nvSpPr>
          <p:spPr>
            <a:xfrm>
              <a:off x="1680398" y="2550664"/>
              <a:ext cx="184975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Variety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017B9B-1DA6-46DB-990E-1CB8C2E657BB}"/>
              </a:ext>
            </a:extLst>
          </p:cNvPr>
          <p:cNvGrpSpPr/>
          <p:nvPr/>
        </p:nvGrpSpPr>
        <p:grpSpPr>
          <a:xfrm>
            <a:off x="9196269" y="1796145"/>
            <a:ext cx="1985548" cy="2155370"/>
            <a:chOff x="1567543" y="1796144"/>
            <a:chExt cx="1985548" cy="2155370"/>
          </a:xfrm>
          <a:solidFill>
            <a:srgbClr val="EF9B83"/>
          </a:solidFill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004BF6-A961-46C3-8CE1-966DC8992426}"/>
                </a:ext>
              </a:extLst>
            </p:cNvPr>
            <p:cNvGrpSpPr/>
            <p:nvPr/>
          </p:nvGrpSpPr>
          <p:grpSpPr>
            <a:xfrm>
              <a:off x="1567543" y="1796144"/>
              <a:ext cx="1985548" cy="2155370"/>
              <a:chOff x="2017573" y="1278763"/>
              <a:chExt cx="1310630" cy="1506471"/>
            </a:xfrm>
            <a:grpFill/>
          </p:grpSpPr>
          <p:sp>
            <p:nvSpPr>
              <p:cNvPr id="40" name="육각형 39">
                <a:extLst>
                  <a:ext uri="{FF2B5EF4-FFF2-40B4-BE49-F238E27FC236}">
                    <a16:creationId xmlns:a16="http://schemas.microsoft.com/office/drawing/2014/main" id="{48D09DE7-8B11-43B7-8F44-FD73F7B029C5}"/>
                  </a:ext>
                </a:extLst>
              </p:cNvPr>
              <p:cNvSpPr/>
              <p:nvPr/>
            </p:nvSpPr>
            <p:spPr>
              <a:xfrm rot="5400000">
                <a:off x="1919652" y="1376684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육각형 4">
                <a:extLst>
                  <a:ext uri="{FF2B5EF4-FFF2-40B4-BE49-F238E27FC236}">
                    <a16:creationId xmlns:a16="http://schemas.microsoft.com/office/drawing/2014/main" id="{4A469098-01D8-41FC-A707-1E2968658DD2}"/>
                  </a:ext>
                </a:extLst>
              </p:cNvPr>
              <p:cNvSpPr txBox="1"/>
              <p:nvPr/>
            </p:nvSpPr>
            <p:spPr>
              <a:xfrm>
                <a:off x="2221812" y="1513522"/>
                <a:ext cx="902150" cy="103695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64C104-AF00-4154-991F-99D62AB08EF3}"/>
                </a:ext>
              </a:extLst>
            </p:cNvPr>
            <p:cNvSpPr txBox="1"/>
            <p:nvPr/>
          </p:nvSpPr>
          <p:spPr>
            <a:xfrm>
              <a:off x="1703333" y="2550664"/>
              <a:ext cx="1713964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Value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411EBF0-F273-42F6-8A2D-1AF6E8FAD691}"/>
              </a:ext>
            </a:extLst>
          </p:cNvPr>
          <p:cNvSpPr txBox="1"/>
          <p:nvPr/>
        </p:nvSpPr>
        <p:spPr>
          <a:xfrm>
            <a:off x="3349134" y="5062512"/>
            <a:ext cx="252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이미지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&amp;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텍스트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6D90167-2A99-4684-8C88-CC4FA7972AFC}"/>
              </a:ext>
            </a:extLst>
          </p:cNvPr>
          <p:cNvCxnSpPr>
            <a:cxnSpLocks/>
            <a:stCxn id="30" idx="0"/>
            <a:endCxn id="8" idx="0"/>
          </p:cNvCxnSpPr>
          <p:nvPr/>
        </p:nvCxnSpPr>
        <p:spPr>
          <a:xfrm flipH="1">
            <a:off x="4613713" y="3951515"/>
            <a:ext cx="489512" cy="111099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C97AC1-A594-444D-9AB6-C924EE34DCA4}"/>
              </a:ext>
            </a:extLst>
          </p:cNvPr>
          <p:cNvSpPr txBox="1"/>
          <p:nvPr/>
        </p:nvSpPr>
        <p:spPr>
          <a:xfrm>
            <a:off x="720221" y="5062512"/>
            <a:ext cx="252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추가되는 데이터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42D620F-2CE1-4BE1-9DA9-038F6A501476}"/>
              </a:ext>
            </a:extLst>
          </p:cNvPr>
          <p:cNvCxnSpPr>
            <a:cxnSpLocks/>
            <a:stCxn id="16" idx="0"/>
            <a:endCxn id="51" idx="0"/>
          </p:cNvCxnSpPr>
          <p:nvPr/>
        </p:nvCxnSpPr>
        <p:spPr>
          <a:xfrm flipH="1">
            <a:off x="1984800" y="3951515"/>
            <a:ext cx="575516" cy="111099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66ED886-0A77-4F5B-B57B-DA2B26E105E5}"/>
              </a:ext>
            </a:extLst>
          </p:cNvPr>
          <p:cNvGrpSpPr/>
          <p:nvPr/>
        </p:nvGrpSpPr>
        <p:grpSpPr>
          <a:xfrm>
            <a:off x="6637254" y="1796144"/>
            <a:ext cx="1985548" cy="2155370"/>
            <a:chOff x="1567543" y="1796144"/>
            <a:chExt cx="1985548" cy="2155370"/>
          </a:xfrm>
          <a:solidFill>
            <a:srgbClr val="EF9B83"/>
          </a:solidFill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F152977-9D79-4293-BF4F-95CFAD333911}"/>
                </a:ext>
              </a:extLst>
            </p:cNvPr>
            <p:cNvGrpSpPr/>
            <p:nvPr/>
          </p:nvGrpSpPr>
          <p:grpSpPr>
            <a:xfrm>
              <a:off x="1567543" y="1796144"/>
              <a:ext cx="1985548" cy="2155370"/>
              <a:chOff x="2017573" y="1278763"/>
              <a:chExt cx="1310630" cy="1506471"/>
            </a:xfrm>
            <a:grpFill/>
          </p:grpSpPr>
          <p:sp>
            <p:nvSpPr>
              <p:cNvPr id="68" name="육각형 67">
                <a:extLst>
                  <a:ext uri="{FF2B5EF4-FFF2-40B4-BE49-F238E27FC236}">
                    <a16:creationId xmlns:a16="http://schemas.microsoft.com/office/drawing/2014/main" id="{5A5C1D90-5F66-480E-BC0E-79B1C68840FE}"/>
                  </a:ext>
                </a:extLst>
              </p:cNvPr>
              <p:cNvSpPr/>
              <p:nvPr/>
            </p:nvSpPr>
            <p:spPr>
              <a:xfrm rot="5400000">
                <a:off x="1919652" y="1376684"/>
                <a:ext cx="1506471" cy="1310630"/>
              </a:xfrm>
              <a:prstGeom prst="hexagon">
                <a:avLst>
                  <a:gd name="adj" fmla="val 25000"/>
                  <a:gd name="vf" fmla="val 11547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9" name="육각형 4">
                <a:extLst>
                  <a:ext uri="{FF2B5EF4-FFF2-40B4-BE49-F238E27FC236}">
                    <a16:creationId xmlns:a16="http://schemas.microsoft.com/office/drawing/2014/main" id="{7113DC09-73A7-4E2C-AEAE-6F79BFC3DC91}"/>
                  </a:ext>
                </a:extLst>
              </p:cNvPr>
              <p:cNvSpPr txBox="1"/>
              <p:nvPr/>
            </p:nvSpPr>
            <p:spPr>
              <a:xfrm>
                <a:off x="2221812" y="1513522"/>
                <a:ext cx="902150" cy="103695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1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 UltraLight"/>
                  <a:cs typeface="+mn-cs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AE09CA3-90C1-4D98-860A-2AD7B607DA2E}"/>
                </a:ext>
              </a:extLst>
            </p:cNvPr>
            <p:cNvSpPr txBox="1"/>
            <p:nvPr/>
          </p:nvSpPr>
          <p:spPr>
            <a:xfrm>
              <a:off x="1599755" y="2550664"/>
              <a:ext cx="193039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Velocity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CF48899-F66C-490D-BB65-113113EE5A00}"/>
              </a:ext>
            </a:extLst>
          </p:cNvPr>
          <p:cNvSpPr txBox="1"/>
          <p:nvPr/>
        </p:nvSpPr>
        <p:spPr>
          <a:xfrm>
            <a:off x="9332059" y="5062512"/>
            <a:ext cx="285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만족도 증대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CD9CED9-24D0-4161-BE85-1338F6410DDB}"/>
              </a:ext>
            </a:extLst>
          </p:cNvPr>
          <p:cNvCxnSpPr>
            <a:cxnSpLocks/>
            <a:stCxn id="40" idx="0"/>
            <a:endCxn id="70" idx="0"/>
          </p:cNvCxnSpPr>
          <p:nvPr/>
        </p:nvCxnSpPr>
        <p:spPr>
          <a:xfrm>
            <a:off x="10189042" y="3951516"/>
            <a:ext cx="571148" cy="111099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1691557-E089-4B8E-B8E8-1A952CD3032B}"/>
              </a:ext>
            </a:extLst>
          </p:cNvPr>
          <p:cNvSpPr txBox="1"/>
          <p:nvPr/>
        </p:nvSpPr>
        <p:spPr>
          <a:xfrm>
            <a:off x="6686612" y="5071761"/>
            <a:ext cx="285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96148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효율적인 처리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B5E79D4-2C0A-4234-A8AD-C45B4CD3864C}"/>
              </a:ext>
            </a:extLst>
          </p:cNvPr>
          <p:cNvCxnSpPr>
            <a:cxnSpLocks/>
            <a:stCxn id="68" idx="0"/>
            <a:endCxn id="81" idx="0"/>
          </p:cNvCxnSpPr>
          <p:nvPr/>
        </p:nvCxnSpPr>
        <p:spPr>
          <a:xfrm>
            <a:off x="7630027" y="3951515"/>
            <a:ext cx="484716" cy="112024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2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1" grpId="0"/>
      <p:bldP spid="70" grpId="0"/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120714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555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14" y="0"/>
            <a:ext cx="6071286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20714" y="0"/>
            <a:ext cx="6071286" cy="6858000"/>
          </a:xfrm>
          <a:prstGeom prst="rect">
            <a:avLst/>
          </a:prstGeom>
          <a:solidFill>
            <a:schemeClr val="bg1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F12436-C036-43E3-ACAD-E6D2E641CE8E}"/>
              </a:ext>
            </a:extLst>
          </p:cNvPr>
          <p:cNvSpPr/>
          <p:nvPr/>
        </p:nvSpPr>
        <p:spPr>
          <a:xfrm>
            <a:off x="816078" y="2512821"/>
            <a:ext cx="465331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II. </a:t>
            </a:r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과정</a:t>
            </a:r>
            <a:endParaRPr lang="ko-KR" altLang="en-US" sz="4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106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905002" y="249735"/>
            <a:ext cx="161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과정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43076" y="248693"/>
            <a:ext cx="85724" cy="769441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6592" y="766048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분석 알고리즘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E37A2-5A3A-4332-8E81-4D91E68F77F6}"/>
              </a:ext>
            </a:extLst>
          </p:cNvPr>
          <p:cNvSpPr txBox="1"/>
          <p:nvPr/>
        </p:nvSpPr>
        <p:spPr>
          <a:xfrm>
            <a:off x="1199535" y="1399744"/>
            <a:ext cx="1039556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Feature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Matching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[ SIFT(Scale-Invariant Feature Transform) ]</a:t>
            </a: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이미지의 크기와 회전에 불변하는 특징 추출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서로 다른 두 이미지에서 특징을 각각 추출한 다음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서로 가장 비슷한 특징끼리 매칭해주면 두 이미지에서 대응되는 부분을 찾을 수 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1FFF73-E025-4F6F-821C-C8A4284323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7381C-E7EA-459A-BB68-70661326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93"/>
          <a:stretch/>
        </p:blipFill>
        <p:spPr>
          <a:xfrm>
            <a:off x="301317" y="1216119"/>
            <a:ext cx="5794683" cy="5205945"/>
          </a:xfrm>
          <a:prstGeom prst="rect">
            <a:avLst/>
          </a:prstGeom>
          <a:ln>
            <a:solidFill>
              <a:srgbClr val="A96148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C86C9-7E73-4390-9875-4EE0FF499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29" r="2476"/>
          <a:stretch/>
        </p:blipFill>
        <p:spPr>
          <a:xfrm>
            <a:off x="6318400" y="1216120"/>
            <a:ext cx="5651200" cy="5205944"/>
          </a:xfrm>
          <a:prstGeom prst="rect">
            <a:avLst/>
          </a:prstGeom>
          <a:ln>
            <a:solidFill>
              <a:srgbClr val="A96148"/>
            </a:solidFill>
          </a:ln>
        </p:spPr>
      </p:pic>
    </p:spTree>
    <p:extLst>
      <p:ext uri="{BB962C8B-B14F-4D97-AF65-F5344CB8AC3E}">
        <p14:creationId xmlns:p14="http://schemas.microsoft.com/office/powerpoint/2010/main" val="37208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우와 가을이다">
      <a:dk1>
        <a:sysClr val="windowText" lastClr="000000"/>
      </a:dk1>
      <a:lt1>
        <a:sysClr val="window" lastClr="FFFFFF"/>
      </a:lt1>
      <a:dk2>
        <a:srgbClr val="61514B"/>
      </a:dk2>
      <a:lt2>
        <a:srgbClr val="E7E6E6"/>
      </a:lt2>
      <a:accent1>
        <a:srgbClr val="BA754B"/>
      </a:accent1>
      <a:accent2>
        <a:srgbClr val="EF9B83"/>
      </a:accent2>
      <a:accent3>
        <a:srgbClr val="F3DABB"/>
      </a:accent3>
      <a:accent4>
        <a:srgbClr val="AC8161"/>
      </a:accent4>
      <a:accent5>
        <a:srgbClr val="A96148"/>
      </a:accent5>
      <a:accent6>
        <a:srgbClr val="555555"/>
      </a:accent6>
      <a:hlink>
        <a:srgbClr val="262626"/>
      </a:hlink>
      <a:folHlink>
        <a:srgbClr val="262626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5054</TotalTime>
  <Words>541</Words>
  <Application>Microsoft Office PowerPoint</Application>
  <PresentationFormat>와이드스크린</PresentationFormat>
  <Paragraphs>137</Paragraphs>
  <Slides>26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경기천년제목 Bold</vt:lpstr>
      <vt:lpstr>경기천년제목 Light</vt:lpstr>
      <vt:lpstr>나눔바른고딕 UltraLight</vt:lpstr>
      <vt:lpstr>나눔바른고딕</vt:lpstr>
      <vt:lpstr>경기천년제목 Medium</vt:lpstr>
      <vt:lpstr>Cambria Math</vt:lpstr>
      <vt:lpstr>맑은 고딕</vt:lpstr>
      <vt:lpstr>Arial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정재훈</cp:lastModifiedBy>
  <cp:revision>758</cp:revision>
  <dcterms:created xsi:type="dcterms:W3CDTF">2018-08-02T07:05:36Z</dcterms:created>
  <dcterms:modified xsi:type="dcterms:W3CDTF">2018-12-17T10:23:27Z</dcterms:modified>
</cp:coreProperties>
</file>